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58D93-82E8-47F9-B204-56BDEAFB70DB}" v="5" dt="2025-06-17T12:03:32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2214" y="-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Ricartes" userId="48795bb63bc46f9a" providerId="LiveId" clId="{7A158D93-82E8-47F9-B204-56BDEAFB70DB}"/>
    <pc:docChg chg="undo custSel modSld">
      <pc:chgData name="André Ricartes" userId="48795bb63bc46f9a" providerId="LiveId" clId="{7A158D93-82E8-47F9-B204-56BDEAFB70DB}" dt="2025-06-17T12:01:12.558" v="73" actId="20577"/>
      <pc:docMkLst>
        <pc:docMk/>
      </pc:docMkLst>
      <pc:sldChg chg="delSp modSp mod">
        <pc:chgData name="André Ricartes" userId="48795bb63bc46f9a" providerId="LiveId" clId="{7A158D93-82E8-47F9-B204-56BDEAFB70DB}" dt="2025-06-17T11:57:42.649" v="1" actId="478"/>
        <pc:sldMkLst>
          <pc:docMk/>
          <pc:sldMk cId="0" sldId="256"/>
        </pc:sldMkLst>
        <pc:spChg chg="del">
          <ac:chgData name="André Ricartes" userId="48795bb63bc46f9a" providerId="LiveId" clId="{7A158D93-82E8-47F9-B204-56BDEAFB70DB}" dt="2025-06-17T11:57:42.649" v="1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André Ricartes" userId="48795bb63bc46f9a" providerId="LiveId" clId="{7A158D93-82E8-47F9-B204-56BDEAFB70DB}" dt="2025-06-17T11:57:35.831" v="0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André Ricartes" userId="48795bb63bc46f9a" providerId="LiveId" clId="{7A158D93-82E8-47F9-B204-56BDEAFB70DB}" dt="2025-06-17T11:59:02.220" v="17" actId="20577"/>
        <pc:sldMkLst>
          <pc:docMk/>
          <pc:sldMk cId="0" sldId="261"/>
        </pc:sldMkLst>
        <pc:spChg chg="mod">
          <ac:chgData name="André Ricartes" userId="48795bb63bc46f9a" providerId="LiveId" clId="{7A158D93-82E8-47F9-B204-56BDEAFB70DB}" dt="2025-06-17T11:59:02.220" v="17" actId="20577"/>
          <ac:spMkLst>
            <pc:docMk/>
            <pc:sldMk cId="0" sldId="261"/>
            <ac:spMk id="9" creationId="{00000000-0000-0000-0000-000000000000}"/>
          </ac:spMkLst>
        </pc:spChg>
      </pc:sldChg>
      <pc:sldChg chg="addSp delSp modSp mod">
        <pc:chgData name="André Ricartes" userId="48795bb63bc46f9a" providerId="LiveId" clId="{7A158D93-82E8-47F9-B204-56BDEAFB70DB}" dt="2025-06-17T12:01:12.558" v="73" actId="20577"/>
        <pc:sldMkLst>
          <pc:docMk/>
          <pc:sldMk cId="0" sldId="264"/>
        </pc:sldMkLst>
        <pc:spChg chg="mod">
          <ac:chgData name="André Ricartes" userId="48795bb63bc46f9a" providerId="LiveId" clId="{7A158D93-82E8-47F9-B204-56BDEAFB70DB}" dt="2025-06-17T12:00:20.653" v="31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André Ricartes" userId="48795bb63bc46f9a" providerId="LiveId" clId="{7A158D93-82E8-47F9-B204-56BDEAFB70DB}" dt="2025-06-17T12:00:52.027" v="60" actId="20577"/>
          <ac:spMkLst>
            <pc:docMk/>
            <pc:sldMk cId="0" sldId="264"/>
            <ac:spMk id="23" creationId="{00000000-0000-0000-0000-000000000000}"/>
          </ac:spMkLst>
        </pc:spChg>
        <pc:spChg chg="mod">
          <ac:chgData name="André Ricartes" userId="48795bb63bc46f9a" providerId="LiveId" clId="{7A158D93-82E8-47F9-B204-56BDEAFB70DB}" dt="2025-06-17T12:01:12.558" v="73" actId="20577"/>
          <ac:spMkLst>
            <pc:docMk/>
            <pc:sldMk cId="0" sldId="264"/>
            <ac:spMk id="27" creationId="{00000000-0000-0000-0000-000000000000}"/>
          </ac:spMkLst>
        </pc:spChg>
        <pc:picChg chg="add del">
          <ac:chgData name="André Ricartes" userId="48795bb63bc46f9a" providerId="LiveId" clId="{7A158D93-82E8-47F9-B204-56BDEAFB70DB}" dt="2025-06-17T12:00:40.217" v="38" actId="478"/>
          <ac:picMkLst>
            <pc:docMk/>
            <pc:sldMk cId="0" sldId="264"/>
            <ac:picMk id="2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8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2614" y="217527"/>
            <a:ext cx="4630182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AgrAicultura</a:t>
            </a:r>
            <a:r>
              <a:rPr lang="en-US" sz="36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Vertical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459459" y="1228725"/>
            <a:ext cx="42964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Revolucionando o cultivo urbano com tecnologia IoT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714500"/>
            <a:ext cx="2857500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47221" y="4086225"/>
            <a:ext cx="4120967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Alimentos frescos, sustentáveis e inteligentes para o futuro</a:t>
            </a:r>
            <a:endParaRPr lang="en-US" sz="11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22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3581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Problema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18007"/>
            <a:ext cx="3571875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32970" y="4689732"/>
            <a:ext cx="2763208" cy="971550"/>
          </a:xfrm>
          <a:prstGeom prst="rect">
            <a:avLst/>
          </a:prstGeom>
          <a:solidFill>
            <a:srgbClr val="FEF2F2"/>
          </a:solidFill>
          <a:ln w="198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218707" y="4875470"/>
            <a:ext cx="246317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218707" y="5304095"/>
            <a:ext cx="246317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7F1D1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dos alimentos percorrem longas distâncias</a:t>
            </a:r>
            <a:endParaRPr lang="en-US" sz="900" dirty="0"/>
          </a:p>
        </p:txBody>
      </p:sp>
      <p:sp>
        <p:nvSpPr>
          <p:cNvPr id="8" name="Shape 4"/>
          <p:cNvSpPr/>
          <p:nvPr/>
        </p:nvSpPr>
        <p:spPr>
          <a:xfrm>
            <a:off x="4743450" y="1285875"/>
            <a:ext cx="3971925" cy="16882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4743450" y="1285875"/>
            <a:ext cx="42863" cy="1688213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1514475"/>
            <a:ext cx="428625" cy="3429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72050" y="1971675"/>
            <a:ext cx="35861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Limitado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972050" y="2343150"/>
            <a:ext cx="3586163" cy="4023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Dificuldade de acesso a alimentos frescos e saudáveis em ambientes urbanos densamente povoados.</a:t>
            </a:r>
            <a:endParaRPr lang="en-US" sz="990" dirty="0"/>
          </a:p>
        </p:txBody>
      </p:sp>
      <p:sp>
        <p:nvSpPr>
          <p:cNvPr id="13" name="Shape 8"/>
          <p:cNvSpPr/>
          <p:nvPr/>
        </p:nvSpPr>
        <p:spPr>
          <a:xfrm>
            <a:off x="4743450" y="3145538"/>
            <a:ext cx="3971925" cy="16882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9"/>
          <p:cNvSpPr/>
          <p:nvPr/>
        </p:nvSpPr>
        <p:spPr>
          <a:xfrm>
            <a:off x="4743450" y="3145538"/>
            <a:ext cx="42863" cy="1688213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050" y="3374138"/>
            <a:ext cx="257175" cy="3429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72050" y="3831338"/>
            <a:ext cx="35861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Desperdício de Recursos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4972050" y="4202813"/>
            <a:ext cx="3586163" cy="4023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Alto consumo de água e nutrientes na agricultura tradicional, com perdas significativas.</a:t>
            </a:r>
            <a:endParaRPr lang="en-US" sz="990" dirty="0"/>
          </a:p>
        </p:txBody>
      </p:sp>
      <p:sp>
        <p:nvSpPr>
          <p:cNvPr id="18" name="Shape 12"/>
          <p:cNvSpPr/>
          <p:nvPr/>
        </p:nvSpPr>
        <p:spPr>
          <a:xfrm>
            <a:off x="4743450" y="5005201"/>
            <a:ext cx="3971925" cy="16882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3"/>
          <p:cNvSpPr/>
          <p:nvPr/>
        </p:nvSpPr>
        <p:spPr>
          <a:xfrm>
            <a:off x="4743450" y="5005201"/>
            <a:ext cx="42863" cy="1688213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050" y="5233801"/>
            <a:ext cx="257175" cy="3429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972050" y="5691001"/>
            <a:ext cx="35861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Espaço Limitado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972050" y="6062476"/>
            <a:ext cx="3586163" cy="4023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Falta de espaço adequado para cultivo em centros urbanos e residências.</a:t>
            </a:r>
            <a:endParaRPr lang="en-US" sz="9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3581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Nossa Solução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28825"/>
            <a:ext cx="3971925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43450" y="1285875"/>
            <a:ext cx="3971925" cy="9572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4743450" y="1285875"/>
            <a:ext cx="42863" cy="957263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1650206"/>
            <a:ext cx="428625" cy="228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57825" y="1457325"/>
            <a:ext cx="31575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Automatizado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5457825" y="1728788"/>
            <a:ext cx="31575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IoT com sensores inteligentes para monitoramento e controle automático da hidroponia.</a:t>
            </a:r>
            <a:endParaRPr lang="en-US" sz="900" dirty="0"/>
          </a:p>
        </p:txBody>
      </p:sp>
      <p:sp>
        <p:nvSpPr>
          <p:cNvPr id="10" name="Shape 5"/>
          <p:cNvSpPr/>
          <p:nvPr/>
        </p:nvSpPr>
        <p:spPr>
          <a:xfrm>
            <a:off x="4743450" y="2414588"/>
            <a:ext cx="3971925" cy="9572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>
            <a:off x="4743450" y="2414588"/>
            <a:ext cx="42863" cy="957263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2778919"/>
            <a:ext cx="428625" cy="2286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57825" y="2586038"/>
            <a:ext cx="31575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Compacto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457825" y="2857500"/>
            <a:ext cx="31575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modular que se adapta a qualquer espaço urbano, desde apartamentos até escritórios.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743450" y="3543300"/>
            <a:ext cx="3971925" cy="9572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0"/>
          <p:cNvSpPr/>
          <p:nvPr/>
        </p:nvSpPr>
        <p:spPr>
          <a:xfrm>
            <a:off x="4743450" y="3543300"/>
            <a:ext cx="42863" cy="957263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3907631"/>
            <a:ext cx="428625" cy="2286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57825" y="3714750"/>
            <a:ext cx="31575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Otimizado</a:t>
            </a:r>
            <a:endParaRPr lang="en-US" sz="1125" dirty="0"/>
          </a:p>
        </p:txBody>
      </p:sp>
      <p:sp>
        <p:nvSpPr>
          <p:cNvPr id="19" name="Text 12"/>
          <p:cNvSpPr/>
          <p:nvPr/>
        </p:nvSpPr>
        <p:spPr>
          <a:xfrm>
            <a:off x="5457825" y="3986213"/>
            <a:ext cx="31575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preciso do crescimento das plantas com redução de desperdício de água e nutrientes.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4743450" y="4672013"/>
            <a:ext cx="3971925" cy="9572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4"/>
          <p:cNvSpPr/>
          <p:nvPr/>
        </p:nvSpPr>
        <p:spPr>
          <a:xfrm>
            <a:off x="4743450" y="4672013"/>
            <a:ext cx="42863" cy="957263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5036344"/>
            <a:ext cx="428625" cy="2286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457825" y="4843463"/>
            <a:ext cx="31575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Alimentos Frescos</a:t>
            </a:r>
            <a:endParaRPr lang="en-US" sz="1125" dirty="0"/>
          </a:p>
        </p:txBody>
      </p:sp>
      <p:sp>
        <p:nvSpPr>
          <p:cNvPr id="24" name="Text 16"/>
          <p:cNvSpPr/>
          <p:nvPr/>
        </p:nvSpPr>
        <p:spPr>
          <a:xfrm>
            <a:off x="5457825" y="5114925"/>
            <a:ext cx="31575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Produção local de vegetais frescos e saudáveis, disponíveis 24/7 na sua casa ou empresa.</a:t>
            </a:r>
            <a:endParaRPr lang="en-US" sz="900" dirty="0"/>
          </a:p>
        </p:txBody>
      </p:sp>
      <p:sp>
        <p:nvSpPr>
          <p:cNvPr id="25" name="Shape 17"/>
          <p:cNvSpPr/>
          <p:nvPr/>
        </p:nvSpPr>
        <p:spPr>
          <a:xfrm>
            <a:off x="428625" y="5857875"/>
            <a:ext cx="8286750" cy="960137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8"/>
          <p:cNvSpPr/>
          <p:nvPr/>
        </p:nvSpPr>
        <p:spPr>
          <a:xfrm>
            <a:off x="657225" y="6086475"/>
            <a:ext cx="7900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Completo de Agricultura Vertical</a:t>
            </a:r>
            <a:endParaRPr lang="en-US" sz="1350" dirty="0"/>
          </a:p>
        </p:txBody>
      </p:sp>
      <p:sp>
        <p:nvSpPr>
          <p:cNvPr id="27" name="Text 19"/>
          <p:cNvSpPr/>
          <p:nvPr/>
        </p:nvSpPr>
        <p:spPr>
          <a:xfrm>
            <a:off x="657225" y="6400800"/>
            <a:ext cx="7900988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+ Software + Suporte = Solução Completa para Cultivo Urbano Inteligente</a:t>
            </a:r>
            <a:endParaRPr lang="en-US" sz="9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2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Proposta de Valor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00525" cy="1941342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57275"/>
            <a:ext cx="3857625" cy="285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1400175"/>
            <a:ext cx="3929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Alimentos Frescos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57200" y="1671638"/>
            <a:ext cx="3929063" cy="3325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5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Cultive seus próprios vegetais frescos e saudáveis em casa, sem pesticidas.</a:t>
            </a:r>
            <a:endParaRPr lang="en-US" sz="855" dirty="0"/>
          </a:p>
        </p:txBody>
      </p:sp>
      <p:sp>
        <p:nvSpPr>
          <p:cNvPr id="8" name="Shape 4"/>
          <p:cNvSpPr/>
          <p:nvPr/>
        </p:nvSpPr>
        <p:spPr>
          <a:xfrm>
            <a:off x="457200" y="2061363"/>
            <a:ext cx="3857625" cy="594354"/>
          </a:xfrm>
          <a:prstGeom prst="rect">
            <a:avLst/>
          </a:prstGeom>
          <a:solidFill>
            <a:srgbClr val="F0FDF4"/>
          </a:solidFill>
          <a:ln w="198">
            <a:solidFill>
              <a:srgbClr val="BBF7D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542925" y="2175663"/>
            <a:ext cx="37576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6A34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42925" y="2432838"/>
            <a:ext cx="37576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5803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Orgânico e Fresco</a:t>
            </a:r>
            <a:endParaRPr lang="en-US" sz="720" dirty="0"/>
          </a:p>
        </p:txBody>
      </p:sp>
      <p:sp>
        <p:nvSpPr>
          <p:cNvPr id="11" name="Shape 7"/>
          <p:cNvSpPr/>
          <p:nvPr/>
        </p:nvSpPr>
        <p:spPr>
          <a:xfrm>
            <a:off x="4657725" y="885825"/>
            <a:ext cx="4200525" cy="1941342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057275"/>
            <a:ext cx="3857625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29175" y="1400175"/>
            <a:ext cx="3929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Economia de Recursos</a:t>
            </a:r>
            <a:endParaRPr lang="en-US" sz="1125" dirty="0"/>
          </a:p>
        </p:txBody>
      </p:sp>
      <p:sp>
        <p:nvSpPr>
          <p:cNvPr id="14" name="Text 9"/>
          <p:cNvSpPr/>
          <p:nvPr/>
        </p:nvSpPr>
        <p:spPr>
          <a:xfrm>
            <a:off x="4829175" y="1671638"/>
            <a:ext cx="3929063" cy="3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5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significativa no consumo de água e nutrientes comparado à agricultura tradicional.</a:t>
            </a:r>
            <a:endParaRPr lang="en-US" sz="855" dirty="0"/>
          </a:p>
        </p:txBody>
      </p:sp>
      <p:sp>
        <p:nvSpPr>
          <p:cNvPr id="15" name="Shape 10"/>
          <p:cNvSpPr/>
          <p:nvPr/>
        </p:nvSpPr>
        <p:spPr>
          <a:xfrm>
            <a:off x="4829175" y="2032788"/>
            <a:ext cx="3857625" cy="594354"/>
          </a:xfrm>
          <a:prstGeom prst="rect">
            <a:avLst/>
          </a:prstGeom>
          <a:solidFill>
            <a:srgbClr val="F0FDF4"/>
          </a:solidFill>
          <a:ln w="198">
            <a:solidFill>
              <a:srgbClr val="BBF7D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4914900" y="2118513"/>
            <a:ext cx="37576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6A34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90%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914900" y="2375688"/>
            <a:ext cx="37576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5803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Menos Água</a:t>
            </a:r>
            <a:endParaRPr lang="en-US" sz="720" dirty="0"/>
          </a:p>
        </p:txBody>
      </p:sp>
      <p:sp>
        <p:nvSpPr>
          <p:cNvPr id="18" name="Shape 13"/>
          <p:cNvSpPr/>
          <p:nvPr/>
        </p:nvSpPr>
        <p:spPr>
          <a:xfrm>
            <a:off x="285750" y="2941467"/>
            <a:ext cx="4200525" cy="1941342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12917"/>
            <a:ext cx="3857625" cy="2857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57200" y="3455817"/>
            <a:ext cx="3929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Facilidade de Uso</a:t>
            </a:r>
            <a:endParaRPr lang="en-US" sz="1125" dirty="0"/>
          </a:p>
        </p:txBody>
      </p:sp>
      <p:sp>
        <p:nvSpPr>
          <p:cNvPr id="21" name="Text 15"/>
          <p:cNvSpPr/>
          <p:nvPr/>
        </p:nvSpPr>
        <p:spPr>
          <a:xfrm>
            <a:off x="457200" y="3727279"/>
            <a:ext cx="3929063" cy="3325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5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automatizado via app móvel. Monitore e ajuste seu cultivo de qualquer lugar.</a:t>
            </a:r>
            <a:endParaRPr lang="en-US" sz="855" dirty="0"/>
          </a:p>
        </p:txBody>
      </p:sp>
      <p:sp>
        <p:nvSpPr>
          <p:cNvPr id="22" name="Shape 16"/>
          <p:cNvSpPr/>
          <p:nvPr/>
        </p:nvSpPr>
        <p:spPr>
          <a:xfrm>
            <a:off x="457200" y="4117005"/>
            <a:ext cx="3857625" cy="594354"/>
          </a:xfrm>
          <a:prstGeom prst="rect">
            <a:avLst/>
          </a:prstGeom>
          <a:solidFill>
            <a:srgbClr val="F0FDF4"/>
          </a:solidFill>
          <a:ln w="198">
            <a:solidFill>
              <a:srgbClr val="BBF7D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542925" y="4231305"/>
            <a:ext cx="37576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6A34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542925" y="4488480"/>
            <a:ext cx="37576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5803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</a:t>
            </a:r>
            <a:endParaRPr lang="en-US" sz="720" dirty="0"/>
          </a:p>
        </p:txBody>
      </p:sp>
      <p:sp>
        <p:nvSpPr>
          <p:cNvPr id="25" name="Shape 19"/>
          <p:cNvSpPr/>
          <p:nvPr/>
        </p:nvSpPr>
        <p:spPr>
          <a:xfrm>
            <a:off x="4657725" y="2941467"/>
            <a:ext cx="4200525" cy="1941342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3112917"/>
            <a:ext cx="3857625" cy="2857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829175" y="3455817"/>
            <a:ext cx="3929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Otimização do Espaço</a:t>
            </a:r>
            <a:endParaRPr lang="en-US" sz="1125" dirty="0"/>
          </a:p>
        </p:txBody>
      </p:sp>
      <p:sp>
        <p:nvSpPr>
          <p:cNvPr id="28" name="Text 21"/>
          <p:cNvSpPr/>
          <p:nvPr/>
        </p:nvSpPr>
        <p:spPr>
          <a:xfrm>
            <a:off x="4829175" y="3727279"/>
            <a:ext cx="3929063" cy="3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5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compacto e modular que maximiza a produção em espaços urbanos limitados.</a:t>
            </a:r>
            <a:endParaRPr lang="en-US" sz="855" dirty="0"/>
          </a:p>
        </p:txBody>
      </p:sp>
      <p:sp>
        <p:nvSpPr>
          <p:cNvPr id="29" name="Shape 22"/>
          <p:cNvSpPr/>
          <p:nvPr/>
        </p:nvSpPr>
        <p:spPr>
          <a:xfrm>
            <a:off x="4829175" y="4088430"/>
            <a:ext cx="3857625" cy="594354"/>
          </a:xfrm>
          <a:prstGeom prst="rect">
            <a:avLst/>
          </a:prstGeom>
          <a:solidFill>
            <a:srgbClr val="F0FDF4"/>
          </a:solidFill>
          <a:ln w="198">
            <a:solidFill>
              <a:srgbClr val="BBF7D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 23"/>
          <p:cNvSpPr/>
          <p:nvPr/>
        </p:nvSpPr>
        <p:spPr>
          <a:xfrm>
            <a:off x="4914900" y="4174155"/>
            <a:ext cx="37576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6A34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10x</a:t>
            </a:r>
            <a:endParaRPr lang="en-US" sz="1350" dirty="0"/>
          </a:p>
        </p:txBody>
      </p:sp>
      <p:sp>
        <p:nvSpPr>
          <p:cNvPr id="31" name="Text 24"/>
          <p:cNvSpPr/>
          <p:nvPr/>
        </p:nvSpPr>
        <p:spPr>
          <a:xfrm>
            <a:off x="4914900" y="4431330"/>
            <a:ext cx="37576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5803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Produtivo</a:t>
            </a:r>
            <a:endParaRPr lang="en-US" sz="720" dirty="0"/>
          </a:p>
        </p:txBody>
      </p:sp>
      <p:sp>
        <p:nvSpPr>
          <p:cNvPr id="32" name="Shape 25"/>
          <p:cNvSpPr/>
          <p:nvPr/>
        </p:nvSpPr>
        <p:spPr>
          <a:xfrm>
            <a:off x="285750" y="4997109"/>
            <a:ext cx="8572500" cy="8286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26"/>
          <p:cNvSpPr/>
          <p:nvPr/>
        </p:nvSpPr>
        <p:spPr>
          <a:xfrm>
            <a:off x="457200" y="5168559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Transforme Qualquer Espaço em uma Fazenda Inteligente</a:t>
            </a:r>
            <a:endParaRPr lang="en-US" sz="1350" dirty="0"/>
          </a:p>
        </p:txBody>
      </p:sp>
      <p:sp>
        <p:nvSpPr>
          <p:cNvPr id="34" name="Text 27"/>
          <p:cNvSpPr/>
          <p:nvPr/>
        </p:nvSpPr>
        <p:spPr>
          <a:xfrm>
            <a:off x="457200" y="5482884"/>
            <a:ext cx="8301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IoT + Sustentabilidade + Praticidade = Futuro da Alimentação Urbana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97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Mercado-Alvo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Segmentos de Clientes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730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285750" y="1257300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00188"/>
            <a:ext cx="357188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8688" y="1428750"/>
            <a:ext cx="2329114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Famílias Urbanas</a:t>
            </a:r>
            <a:endParaRPr lang="en-US" sz="990" dirty="0"/>
          </a:p>
        </p:txBody>
      </p:sp>
      <p:sp>
        <p:nvSpPr>
          <p:cNvPr id="9" name="Text 5"/>
          <p:cNvSpPr/>
          <p:nvPr/>
        </p:nvSpPr>
        <p:spPr>
          <a:xfrm>
            <a:off x="928688" y="1645937"/>
            <a:ext cx="232911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Residências que buscam alimentação saudável</a:t>
            </a:r>
            <a:endParaRPr lang="en-US" sz="810" dirty="0"/>
          </a:p>
        </p:txBody>
      </p:sp>
      <p:sp>
        <p:nvSpPr>
          <p:cNvPr id="10" name="Shape 6"/>
          <p:cNvSpPr/>
          <p:nvPr/>
        </p:nvSpPr>
        <p:spPr>
          <a:xfrm>
            <a:off x="285750" y="208597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285750" y="2085975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28863"/>
            <a:ext cx="357188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8688" y="2257425"/>
            <a:ext cx="2001199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Entusiastas de Jardinagem</a:t>
            </a:r>
            <a:endParaRPr lang="en-US" sz="990" dirty="0"/>
          </a:p>
        </p:txBody>
      </p:sp>
      <p:sp>
        <p:nvSpPr>
          <p:cNvPr id="14" name="Text 9"/>
          <p:cNvSpPr/>
          <p:nvPr/>
        </p:nvSpPr>
        <p:spPr>
          <a:xfrm>
            <a:off x="928688" y="2474612"/>
            <a:ext cx="200119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Pessoas interessadas em cultivo urbano</a:t>
            </a:r>
            <a:endParaRPr lang="en-US" sz="810" dirty="0"/>
          </a:p>
        </p:txBody>
      </p:sp>
      <p:sp>
        <p:nvSpPr>
          <p:cNvPr id="15" name="Shape 10"/>
          <p:cNvSpPr/>
          <p:nvPr/>
        </p:nvSpPr>
        <p:spPr>
          <a:xfrm>
            <a:off x="285750" y="291465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285750" y="2914650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57538"/>
            <a:ext cx="357188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8688" y="3086100"/>
            <a:ext cx="2241993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Escolas</a:t>
            </a:r>
            <a:endParaRPr lang="en-US" sz="990" dirty="0"/>
          </a:p>
        </p:txBody>
      </p:sp>
      <p:sp>
        <p:nvSpPr>
          <p:cNvPr id="19" name="Text 13"/>
          <p:cNvSpPr/>
          <p:nvPr/>
        </p:nvSpPr>
        <p:spPr>
          <a:xfrm>
            <a:off x="928688" y="3303287"/>
            <a:ext cx="224199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Instituições educacionais para ensino prático</a:t>
            </a:r>
            <a:endParaRPr lang="en-US" sz="810" dirty="0"/>
          </a:p>
        </p:txBody>
      </p:sp>
      <p:sp>
        <p:nvSpPr>
          <p:cNvPr id="20" name="Shape 14"/>
          <p:cNvSpPr/>
          <p:nvPr/>
        </p:nvSpPr>
        <p:spPr>
          <a:xfrm>
            <a:off x="285750" y="374332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285750" y="3743325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986213"/>
            <a:ext cx="357188" cy="2286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8688" y="3914775"/>
            <a:ext cx="2634174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Restaurantes</a:t>
            </a:r>
            <a:endParaRPr lang="en-US" sz="990" dirty="0"/>
          </a:p>
        </p:txBody>
      </p:sp>
      <p:sp>
        <p:nvSpPr>
          <p:cNvPr id="24" name="Text 17"/>
          <p:cNvSpPr/>
          <p:nvPr/>
        </p:nvSpPr>
        <p:spPr>
          <a:xfrm>
            <a:off x="928688" y="4131962"/>
            <a:ext cx="263417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Estabelecimentos que valorizam ingredientes frescos</a:t>
            </a:r>
            <a:endParaRPr lang="en-US" sz="810" dirty="0"/>
          </a:p>
        </p:txBody>
      </p:sp>
      <p:sp>
        <p:nvSpPr>
          <p:cNvPr id="25" name="Shape 18"/>
          <p:cNvSpPr/>
          <p:nvPr/>
        </p:nvSpPr>
        <p:spPr>
          <a:xfrm>
            <a:off x="285750" y="457200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285750" y="4572000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814888"/>
            <a:ext cx="357188" cy="2286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928688" y="4743450"/>
            <a:ext cx="1812448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Pequenos Produtores</a:t>
            </a:r>
            <a:endParaRPr lang="en-US" sz="990" dirty="0"/>
          </a:p>
        </p:txBody>
      </p:sp>
      <p:sp>
        <p:nvSpPr>
          <p:cNvPr id="29" name="Text 21"/>
          <p:cNvSpPr/>
          <p:nvPr/>
        </p:nvSpPr>
        <p:spPr>
          <a:xfrm>
            <a:off x="928688" y="4960637"/>
            <a:ext cx="1812448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Agricultores urbanos e cooperativas</a:t>
            </a:r>
            <a:endParaRPr lang="en-US" sz="810" dirty="0"/>
          </a:p>
        </p:txBody>
      </p:sp>
      <p:sp>
        <p:nvSpPr>
          <p:cNvPr id="30" name="Text 22"/>
          <p:cNvSpPr/>
          <p:nvPr/>
        </p:nvSpPr>
        <p:spPr>
          <a:xfrm>
            <a:off x="4686300" y="885825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Canais de Distribuição</a:t>
            </a:r>
            <a:endParaRPr lang="en-US" sz="1350" dirty="0"/>
          </a:p>
        </p:txBody>
      </p:sp>
      <p:sp>
        <p:nvSpPr>
          <p:cNvPr id="31" name="Shape 23"/>
          <p:cNvSpPr/>
          <p:nvPr/>
        </p:nvSpPr>
        <p:spPr>
          <a:xfrm>
            <a:off x="4686300" y="1257300"/>
            <a:ext cx="2028825" cy="741527"/>
          </a:xfrm>
          <a:prstGeom prst="rect">
            <a:avLst/>
          </a:prstGeom>
          <a:solidFill>
            <a:srgbClr val="FFFFFF"/>
          </a:solidFill>
          <a:ln w="2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627" y="1400175"/>
            <a:ext cx="232172" cy="205746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4829175" y="1663071"/>
            <a:ext cx="1814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E-commerce</a:t>
            </a:r>
            <a:endParaRPr lang="en-US" sz="900" dirty="0"/>
          </a:p>
        </p:txBody>
      </p:sp>
      <p:sp>
        <p:nvSpPr>
          <p:cNvPr id="34" name="Shape 25"/>
          <p:cNvSpPr/>
          <p:nvPr/>
        </p:nvSpPr>
        <p:spPr>
          <a:xfrm>
            <a:off x="6829425" y="1257300"/>
            <a:ext cx="2028825" cy="741527"/>
          </a:xfrm>
          <a:prstGeom prst="rect">
            <a:avLst/>
          </a:prstGeom>
          <a:solidFill>
            <a:srgbClr val="FFFFFF"/>
          </a:solidFill>
          <a:ln w="2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648" y="1400175"/>
            <a:ext cx="180380" cy="205746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6972300" y="1663071"/>
            <a:ext cx="1814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Redes Sociais</a:t>
            </a:r>
            <a:endParaRPr lang="en-US" sz="900" dirty="0"/>
          </a:p>
        </p:txBody>
      </p:sp>
      <p:sp>
        <p:nvSpPr>
          <p:cNvPr id="37" name="Shape 27"/>
          <p:cNvSpPr/>
          <p:nvPr/>
        </p:nvSpPr>
        <p:spPr>
          <a:xfrm>
            <a:off x="4686300" y="2091696"/>
            <a:ext cx="2028825" cy="741527"/>
          </a:xfrm>
          <a:prstGeom prst="rect">
            <a:avLst/>
          </a:prstGeom>
          <a:solidFill>
            <a:srgbClr val="FFFFFF"/>
          </a:solidFill>
          <a:ln w="2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4627" y="2234571"/>
            <a:ext cx="232172" cy="205746"/>
          </a:xfrm>
          <a:prstGeom prst="rect">
            <a:avLst/>
          </a:prstGeom>
        </p:spPr>
      </p:pic>
      <p:sp>
        <p:nvSpPr>
          <p:cNvPr id="39" name="Text 28"/>
          <p:cNvSpPr/>
          <p:nvPr/>
        </p:nvSpPr>
        <p:spPr>
          <a:xfrm>
            <a:off x="4829175" y="2497466"/>
            <a:ext cx="1814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Lojas Especializadas</a:t>
            </a:r>
            <a:endParaRPr lang="en-US" sz="900" dirty="0"/>
          </a:p>
        </p:txBody>
      </p:sp>
      <p:sp>
        <p:nvSpPr>
          <p:cNvPr id="40" name="Shape 29"/>
          <p:cNvSpPr/>
          <p:nvPr/>
        </p:nvSpPr>
        <p:spPr>
          <a:xfrm>
            <a:off x="6829425" y="2091696"/>
            <a:ext cx="2028825" cy="741527"/>
          </a:xfrm>
          <a:prstGeom prst="rect">
            <a:avLst/>
          </a:prstGeom>
          <a:solidFill>
            <a:srgbClr val="FFFFFF"/>
          </a:solidFill>
          <a:ln w="2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3648" y="2234571"/>
            <a:ext cx="180380" cy="205746"/>
          </a:xfrm>
          <a:prstGeom prst="rect">
            <a:avLst/>
          </a:prstGeom>
        </p:spPr>
      </p:pic>
      <p:sp>
        <p:nvSpPr>
          <p:cNvPr id="42" name="Text 30"/>
          <p:cNvSpPr/>
          <p:nvPr/>
        </p:nvSpPr>
        <p:spPr>
          <a:xfrm>
            <a:off x="6972300" y="2497466"/>
            <a:ext cx="1814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Feiras e Eventos</a:t>
            </a:r>
            <a:endParaRPr lang="en-US" sz="900" dirty="0"/>
          </a:p>
        </p:txBody>
      </p:sp>
      <p:sp>
        <p:nvSpPr>
          <p:cNvPr id="43" name="Shape 31"/>
          <p:cNvSpPr/>
          <p:nvPr/>
        </p:nvSpPr>
        <p:spPr>
          <a:xfrm>
            <a:off x="285750" y="5572125"/>
            <a:ext cx="8572500" cy="84008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Text 32"/>
          <p:cNvSpPr/>
          <p:nvPr/>
        </p:nvSpPr>
        <p:spPr>
          <a:xfrm>
            <a:off x="1210782" y="5743575"/>
            <a:ext cx="15934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R$ 2.5B</a:t>
            </a:r>
            <a:endParaRPr lang="en-US" sz="1800" dirty="0"/>
          </a:p>
        </p:txBody>
      </p:sp>
      <p:sp>
        <p:nvSpPr>
          <p:cNvPr id="45" name="Text 33"/>
          <p:cNvSpPr/>
          <p:nvPr/>
        </p:nvSpPr>
        <p:spPr>
          <a:xfrm>
            <a:off x="1210782" y="6086475"/>
            <a:ext cx="1593447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Mercado de Agricultura Urbana</a:t>
            </a:r>
            <a:endParaRPr lang="en-US" sz="810" dirty="0"/>
          </a:p>
        </p:txBody>
      </p:sp>
      <p:sp>
        <p:nvSpPr>
          <p:cNvPr id="46" name="Text 34"/>
          <p:cNvSpPr/>
          <p:nvPr/>
        </p:nvSpPr>
        <p:spPr>
          <a:xfrm>
            <a:off x="4239983" y="5743575"/>
            <a:ext cx="9810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800" dirty="0"/>
          </a:p>
        </p:txBody>
      </p:sp>
      <p:sp>
        <p:nvSpPr>
          <p:cNvPr id="47" name="Text 35"/>
          <p:cNvSpPr/>
          <p:nvPr/>
        </p:nvSpPr>
        <p:spPr>
          <a:xfrm>
            <a:off x="4239983" y="6086475"/>
            <a:ext cx="981038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Anual</a:t>
            </a:r>
            <a:endParaRPr lang="en-US" sz="810" dirty="0"/>
          </a:p>
        </p:txBody>
      </p:sp>
      <p:sp>
        <p:nvSpPr>
          <p:cNvPr id="48" name="Text 36"/>
          <p:cNvSpPr/>
          <p:nvPr/>
        </p:nvSpPr>
        <p:spPr>
          <a:xfrm>
            <a:off x="6656775" y="5743575"/>
            <a:ext cx="1347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50M</a:t>
            </a:r>
            <a:endParaRPr lang="en-US" sz="1800" dirty="0"/>
          </a:p>
        </p:txBody>
      </p:sp>
      <p:sp>
        <p:nvSpPr>
          <p:cNvPr id="49" name="Text 37"/>
          <p:cNvSpPr/>
          <p:nvPr/>
        </p:nvSpPr>
        <p:spPr>
          <a:xfrm>
            <a:off x="6656775" y="6086475"/>
            <a:ext cx="134782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Famílias Urbanas no Brasil</a:t>
            </a:r>
            <a:endParaRPr lang="en-US" sz="8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27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86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 de Negócio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214313" y="757238"/>
            <a:ext cx="4300538" cy="1720807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909628"/>
            <a:ext cx="200025" cy="228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7188" y="1195378"/>
            <a:ext cx="408622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Venda de Kits</a:t>
            </a:r>
            <a:endParaRPr lang="en-US" sz="990" dirty="0"/>
          </a:p>
        </p:txBody>
      </p:sp>
      <p:sp>
        <p:nvSpPr>
          <p:cNvPr id="7" name="Text 3"/>
          <p:cNvSpPr/>
          <p:nvPr/>
        </p:nvSpPr>
        <p:spPr>
          <a:xfrm>
            <a:off x="357188" y="1441140"/>
            <a:ext cx="4086225" cy="272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completo de hardware com estrutura modular, sensores IoT e sistema de controle automatizado.</a:t>
            </a:r>
            <a:endParaRPr lang="en-US" sz="765" dirty="0"/>
          </a:p>
        </p:txBody>
      </p:sp>
      <p:sp>
        <p:nvSpPr>
          <p:cNvPr id="8" name="Shape 4"/>
          <p:cNvSpPr/>
          <p:nvPr/>
        </p:nvSpPr>
        <p:spPr>
          <a:xfrm>
            <a:off x="357188" y="1808401"/>
            <a:ext cx="4014788" cy="51722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442913" y="1931289"/>
            <a:ext cx="3914775" cy="1523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Kit </a:t>
            </a:r>
            <a:r>
              <a:rPr lang="en-US" sz="990" b="1" dirty="0" err="1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básico</a:t>
            </a: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R$ 500</a:t>
            </a:r>
            <a:endParaRPr lang="en-US" sz="990" dirty="0"/>
          </a:p>
        </p:txBody>
      </p:sp>
      <p:sp>
        <p:nvSpPr>
          <p:cNvPr id="10" name="Text 6"/>
          <p:cNvSpPr/>
          <p:nvPr/>
        </p:nvSpPr>
        <p:spPr>
          <a:xfrm>
            <a:off x="442913" y="2101769"/>
            <a:ext cx="391477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75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Receita Única</a:t>
            </a:r>
            <a:endParaRPr lang="en-US" sz="675" dirty="0"/>
          </a:p>
        </p:txBody>
      </p:sp>
      <p:sp>
        <p:nvSpPr>
          <p:cNvPr id="11" name="Shape 7"/>
          <p:cNvSpPr/>
          <p:nvPr/>
        </p:nvSpPr>
        <p:spPr>
          <a:xfrm>
            <a:off x="4629150" y="757238"/>
            <a:ext cx="4300538" cy="1720807"/>
          </a:xfrm>
          <a:prstGeom prst="rect">
            <a:avLst/>
          </a:prstGeom>
          <a:solidFill>
            <a:srgbClr val="FFFFFF"/>
          </a:solidFill>
          <a:ln w="397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44" y="909628"/>
            <a:ext cx="2857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72025" y="1195378"/>
            <a:ext cx="408622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Assinatura Premium</a:t>
            </a:r>
            <a:endParaRPr lang="en-US" sz="990" dirty="0"/>
          </a:p>
        </p:txBody>
      </p:sp>
      <p:sp>
        <p:nvSpPr>
          <p:cNvPr id="14" name="Text 9"/>
          <p:cNvSpPr/>
          <p:nvPr/>
        </p:nvSpPr>
        <p:spPr>
          <a:xfrm>
            <a:off x="4772025" y="1441140"/>
            <a:ext cx="4086225" cy="272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a recursos avançados da plataforma IoT, análises detalhadas e suporte técnico especializado.</a:t>
            </a:r>
            <a:endParaRPr lang="en-US" sz="765" dirty="0"/>
          </a:p>
        </p:txBody>
      </p:sp>
      <p:sp>
        <p:nvSpPr>
          <p:cNvPr id="15" name="Shape 10"/>
          <p:cNvSpPr/>
          <p:nvPr/>
        </p:nvSpPr>
        <p:spPr>
          <a:xfrm>
            <a:off x="4772025" y="1808401"/>
            <a:ext cx="4014788" cy="51722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4857750" y="1913158"/>
            <a:ext cx="391477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R$ 29 - R$ 99</a:t>
            </a:r>
            <a:endParaRPr lang="en-US" sz="990" dirty="0"/>
          </a:p>
        </p:txBody>
      </p:sp>
      <p:sp>
        <p:nvSpPr>
          <p:cNvPr id="17" name="Text 12"/>
          <p:cNvSpPr/>
          <p:nvPr/>
        </p:nvSpPr>
        <p:spPr>
          <a:xfrm>
            <a:off x="4857750" y="2101769"/>
            <a:ext cx="391477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75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Receita Recorrente/Mês</a:t>
            </a:r>
            <a:endParaRPr lang="en-US" sz="675" dirty="0"/>
          </a:p>
        </p:txBody>
      </p:sp>
      <p:sp>
        <p:nvSpPr>
          <p:cNvPr id="18" name="Shape 13"/>
          <p:cNvSpPr/>
          <p:nvPr/>
        </p:nvSpPr>
        <p:spPr>
          <a:xfrm>
            <a:off x="214313" y="2592344"/>
            <a:ext cx="4300538" cy="1720807"/>
          </a:xfrm>
          <a:prstGeom prst="rect">
            <a:avLst/>
          </a:prstGeom>
          <a:solidFill>
            <a:srgbClr val="FFFFFF"/>
          </a:solidFill>
          <a:ln w="397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81" y="2744735"/>
            <a:ext cx="228600" cy="2286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57188" y="3030485"/>
            <a:ext cx="408622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Insumos e Peças</a:t>
            </a:r>
            <a:endParaRPr lang="en-US" sz="990" dirty="0"/>
          </a:p>
        </p:txBody>
      </p:sp>
      <p:sp>
        <p:nvSpPr>
          <p:cNvPr id="21" name="Text 15"/>
          <p:cNvSpPr/>
          <p:nvPr/>
        </p:nvSpPr>
        <p:spPr>
          <a:xfrm>
            <a:off x="357188" y="3276247"/>
            <a:ext cx="4086225" cy="272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Venda contínua de nutrientes, sementes, peças de reposição e acessórios para manutenção dos sistemas.</a:t>
            </a:r>
            <a:endParaRPr lang="en-US" sz="765" dirty="0"/>
          </a:p>
        </p:txBody>
      </p:sp>
      <p:sp>
        <p:nvSpPr>
          <p:cNvPr id="22" name="Shape 16"/>
          <p:cNvSpPr/>
          <p:nvPr/>
        </p:nvSpPr>
        <p:spPr>
          <a:xfrm>
            <a:off x="357188" y="3643508"/>
            <a:ext cx="4014788" cy="51722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442913" y="3748264"/>
            <a:ext cx="391477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R$ 50 - R$ 200</a:t>
            </a:r>
            <a:endParaRPr lang="en-US" sz="990" dirty="0"/>
          </a:p>
        </p:txBody>
      </p:sp>
      <p:sp>
        <p:nvSpPr>
          <p:cNvPr id="24" name="Text 18"/>
          <p:cNvSpPr/>
          <p:nvPr/>
        </p:nvSpPr>
        <p:spPr>
          <a:xfrm>
            <a:off x="442913" y="3936876"/>
            <a:ext cx="391477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75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Receita Recorrente/Mês</a:t>
            </a:r>
            <a:endParaRPr lang="en-US" sz="675" dirty="0"/>
          </a:p>
        </p:txBody>
      </p:sp>
      <p:sp>
        <p:nvSpPr>
          <p:cNvPr id="25" name="Shape 19"/>
          <p:cNvSpPr/>
          <p:nvPr/>
        </p:nvSpPr>
        <p:spPr>
          <a:xfrm>
            <a:off x="4629150" y="2592344"/>
            <a:ext cx="4300538" cy="1720807"/>
          </a:xfrm>
          <a:prstGeom prst="rect">
            <a:avLst/>
          </a:prstGeom>
          <a:solidFill>
            <a:srgbClr val="FFFFFF"/>
          </a:solidFill>
          <a:ln w="397">
            <a:solidFill>
              <a:srgbClr val="8B5C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406" y="2706644"/>
            <a:ext cx="200025" cy="2286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772025" y="2992394"/>
            <a:ext cx="408622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Consultoria</a:t>
            </a:r>
            <a:endParaRPr lang="en-US" sz="990" dirty="0"/>
          </a:p>
        </p:txBody>
      </p:sp>
      <p:sp>
        <p:nvSpPr>
          <p:cNvPr id="28" name="Text 21"/>
          <p:cNvSpPr/>
          <p:nvPr/>
        </p:nvSpPr>
        <p:spPr>
          <a:xfrm>
            <a:off x="4772025" y="3238156"/>
            <a:ext cx="4086225" cy="272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Serviços especializados de consultoria para implementação em larga escala e otimização de cultivos.</a:t>
            </a:r>
            <a:endParaRPr lang="en-US" sz="765" dirty="0"/>
          </a:p>
        </p:txBody>
      </p:sp>
      <p:sp>
        <p:nvSpPr>
          <p:cNvPr id="29" name="Shape 22"/>
          <p:cNvSpPr/>
          <p:nvPr/>
        </p:nvSpPr>
        <p:spPr>
          <a:xfrm>
            <a:off x="4772025" y="3595901"/>
            <a:ext cx="4014788" cy="51722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0" name="Text 23"/>
          <p:cNvSpPr/>
          <p:nvPr/>
        </p:nvSpPr>
        <p:spPr>
          <a:xfrm>
            <a:off x="4857750" y="3653051"/>
            <a:ext cx="391477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R$ 150 - R$ 300</a:t>
            </a:r>
            <a:endParaRPr lang="en-US" sz="990" dirty="0"/>
          </a:p>
        </p:txBody>
      </p:sp>
      <p:sp>
        <p:nvSpPr>
          <p:cNvPr id="31" name="Text 24"/>
          <p:cNvSpPr/>
          <p:nvPr/>
        </p:nvSpPr>
        <p:spPr>
          <a:xfrm>
            <a:off x="4857750" y="3841663"/>
            <a:ext cx="391477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75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Receita por Hora</a:t>
            </a:r>
            <a:endParaRPr lang="en-US" sz="675" dirty="0"/>
          </a:p>
        </p:txBody>
      </p:sp>
      <p:sp>
        <p:nvSpPr>
          <p:cNvPr id="32" name="Shape 25"/>
          <p:cNvSpPr/>
          <p:nvPr/>
        </p:nvSpPr>
        <p:spPr>
          <a:xfrm>
            <a:off x="214313" y="4313151"/>
            <a:ext cx="8715375" cy="15859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26"/>
          <p:cNvSpPr/>
          <p:nvPr/>
        </p:nvSpPr>
        <p:spPr>
          <a:xfrm>
            <a:off x="357188" y="4456026"/>
            <a:ext cx="8501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Projeção de Receitas por Fonte</a:t>
            </a:r>
            <a:endParaRPr lang="en-US" sz="1125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4756063"/>
            <a:ext cx="84296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97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 e Recursos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Recursos Chave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730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285750" y="1257300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00188"/>
            <a:ext cx="357188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8688" y="1428750"/>
            <a:ext cx="2285079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 de Desenvolvimento</a:t>
            </a:r>
            <a:endParaRPr lang="en-US" sz="990" dirty="0"/>
          </a:p>
        </p:txBody>
      </p:sp>
      <p:sp>
        <p:nvSpPr>
          <p:cNvPr id="9" name="Text 5"/>
          <p:cNvSpPr/>
          <p:nvPr/>
        </p:nvSpPr>
        <p:spPr>
          <a:xfrm>
            <a:off x="928688" y="1645937"/>
            <a:ext cx="228507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Especialistas em IoT, agronomia e engenharia</a:t>
            </a:r>
            <a:endParaRPr lang="en-US" sz="810" dirty="0"/>
          </a:p>
        </p:txBody>
      </p:sp>
      <p:sp>
        <p:nvSpPr>
          <p:cNvPr id="10" name="Shape 6"/>
          <p:cNvSpPr/>
          <p:nvPr/>
        </p:nvSpPr>
        <p:spPr>
          <a:xfrm>
            <a:off x="285750" y="208597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285750" y="2085975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28863"/>
            <a:ext cx="357188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8688" y="2257425"/>
            <a:ext cx="2255248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 e Microcontroladores</a:t>
            </a:r>
            <a:endParaRPr lang="en-US" sz="990" dirty="0"/>
          </a:p>
        </p:txBody>
      </p:sp>
      <p:sp>
        <p:nvSpPr>
          <p:cNvPr id="14" name="Text 9"/>
          <p:cNvSpPr/>
          <p:nvPr/>
        </p:nvSpPr>
        <p:spPr>
          <a:xfrm>
            <a:off x="928688" y="2474612"/>
            <a:ext cx="2255248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especializado para monitoramento</a:t>
            </a:r>
            <a:endParaRPr lang="en-US" sz="810" dirty="0"/>
          </a:p>
        </p:txBody>
      </p:sp>
      <p:sp>
        <p:nvSpPr>
          <p:cNvPr id="15" name="Shape 10"/>
          <p:cNvSpPr/>
          <p:nvPr/>
        </p:nvSpPr>
        <p:spPr>
          <a:xfrm>
            <a:off x="285750" y="291465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285750" y="2914650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57538"/>
            <a:ext cx="357188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8688" y="3086100"/>
            <a:ext cx="2573703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Plataforma IoT</a:t>
            </a:r>
            <a:endParaRPr lang="en-US" sz="990" dirty="0"/>
          </a:p>
        </p:txBody>
      </p:sp>
      <p:sp>
        <p:nvSpPr>
          <p:cNvPr id="19" name="Text 13"/>
          <p:cNvSpPr/>
          <p:nvPr/>
        </p:nvSpPr>
        <p:spPr>
          <a:xfrm>
            <a:off x="928688" y="3303287"/>
            <a:ext cx="257370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coleta e análise de dados em tempo real</a:t>
            </a:r>
            <a:endParaRPr lang="en-US" sz="810" dirty="0"/>
          </a:p>
        </p:txBody>
      </p:sp>
      <p:sp>
        <p:nvSpPr>
          <p:cNvPr id="20" name="Shape 14"/>
          <p:cNvSpPr/>
          <p:nvPr/>
        </p:nvSpPr>
        <p:spPr>
          <a:xfrm>
            <a:off x="285750" y="374332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285750" y="3743325"/>
            <a:ext cx="28575" cy="7143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986213"/>
            <a:ext cx="357188" cy="2286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8688" y="3914775"/>
            <a:ext cx="2109918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Modular</a:t>
            </a:r>
            <a:endParaRPr lang="en-US" sz="990" dirty="0"/>
          </a:p>
        </p:txBody>
      </p:sp>
      <p:sp>
        <p:nvSpPr>
          <p:cNvPr id="24" name="Text 17"/>
          <p:cNvSpPr/>
          <p:nvPr/>
        </p:nvSpPr>
        <p:spPr>
          <a:xfrm>
            <a:off x="928688" y="4131962"/>
            <a:ext cx="2109918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hidropônico adaptável e escalável</a:t>
            </a:r>
            <a:endParaRPr lang="en-US" sz="810" dirty="0"/>
          </a:p>
        </p:txBody>
      </p:sp>
      <p:sp>
        <p:nvSpPr>
          <p:cNvPr id="25" name="Text 18"/>
          <p:cNvSpPr/>
          <p:nvPr/>
        </p:nvSpPr>
        <p:spPr>
          <a:xfrm>
            <a:off x="4686300" y="885825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Atividades Chave</a:t>
            </a:r>
            <a:endParaRPr lang="en-US" sz="1350" dirty="0"/>
          </a:p>
        </p:txBody>
      </p:sp>
      <p:sp>
        <p:nvSpPr>
          <p:cNvPr id="26" name="Shape 19"/>
          <p:cNvSpPr/>
          <p:nvPr/>
        </p:nvSpPr>
        <p:spPr>
          <a:xfrm>
            <a:off x="4686300" y="125730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0"/>
          <p:cNvSpPr/>
          <p:nvPr/>
        </p:nvSpPr>
        <p:spPr>
          <a:xfrm>
            <a:off x="4686300" y="1257300"/>
            <a:ext cx="28575" cy="7143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1500188"/>
            <a:ext cx="357188" cy="2286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329238" y="1428750"/>
            <a:ext cx="1893540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 de Produto</a:t>
            </a:r>
            <a:endParaRPr lang="en-US" sz="990" dirty="0"/>
          </a:p>
        </p:txBody>
      </p:sp>
      <p:sp>
        <p:nvSpPr>
          <p:cNvPr id="30" name="Text 22"/>
          <p:cNvSpPr/>
          <p:nvPr/>
        </p:nvSpPr>
        <p:spPr>
          <a:xfrm>
            <a:off x="5329238" y="1645937"/>
            <a:ext cx="189354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Aprimoramento contínuo do sistema</a:t>
            </a:r>
            <a:endParaRPr lang="en-US" sz="810" dirty="0"/>
          </a:p>
        </p:txBody>
      </p:sp>
      <p:sp>
        <p:nvSpPr>
          <p:cNvPr id="31" name="Shape 23"/>
          <p:cNvSpPr/>
          <p:nvPr/>
        </p:nvSpPr>
        <p:spPr>
          <a:xfrm>
            <a:off x="4686300" y="208597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4"/>
          <p:cNvSpPr/>
          <p:nvPr/>
        </p:nvSpPr>
        <p:spPr>
          <a:xfrm>
            <a:off x="4686300" y="2085975"/>
            <a:ext cx="28575" cy="7143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2328863"/>
            <a:ext cx="357188" cy="2286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329238" y="2257425"/>
            <a:ext cx="1633045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Produção e Montagem</a:t>
            </a:r>
            <a:endParaRPr lang="en-US" sz="990" dirty="0"/>
          </a:p>
        </p:txBody>
      </p:sp>
      <p:sp>
        <p:nvSpPr>
          <p:cNvPr id="35" name="Text 26"/>
          <p:cNvSpPr/>
          <p:nvPr/>
        </p:nvSpPr>
        <p:spPr>
          <a:xfrm>
            <a:off x="5329238" y="2474612"/>
            <a:ext cx="163304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Fabricação e montagem dos kits</a:t>
            </a:r>
            <a:endParaRPr lang="en-US" sz="810" dirty="0"/>
          </a:p>
        </p:txBody>
      </p:sp>
      <p:sp>
        <p:nvSpPr>
          <p:cNvPr id="36" name="Shape 27"/>
          <p:cNvSpPr/>
          <p:nvPr/>
        </p:nvSpPr>
        <p:spPr>
          <a:xfrm>
            <a:off x="4686300" y="291465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28"/>
          <p:cNvSpPr/>
          <p:nvPr/>
        </p:nvSpPr>
        <p:spPr>
          <a:xfrm>
            <a:off x="4686300" y="2914650"/>
            <a:ext cx="28575" cy="7143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157538"/>
            <a:ext cx="357188" cy="228600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5329238" y="3086100"/>
            <a:ext cx="2504470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Suporte ao Cliente</a:t>
            </a:r>
            <a:endParaRPr lang="en-US" sz="990" dirty="0"/>
          </a:p>
        </p:txBody>
      </p:sp>
      <p:sp>
        <p:nvSpPr>
          <p:cNvPr id="40" name="Text 30"/>
          <p:cNvSpPr/>
          <p:nvPr/>
        </p:nvSpPr>
        <p:spPr>
          <a:xfrm>
            <a:off x="5329238" y="3303287"/>
            <a:ext cx="250447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Atendimento técnico e educação sobre hidroponia</a:t>
            </a:r>
            <a:endParaRPr lang="en-US" sz="810" dirty="0"/>
          </a:p>
        </p:txBody>
      </p:sp>
      <p:sp>
        <p:nvSpPr>
          <p:cNvPr id="41" name="Shape 31"/>
          <p:cNvSpPr/>
          <p:nvPr/>
        </p:nvSpPr>
        <p:spPr>
          <a:xfrm>
            <a:off x="4686300" y="3743325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Shape 32"/>
          <p:cNvSpPr/>
          <p:nvPr/>
        </p:nvSpPr>
        <p:spPr>
          <a:xfrm>
            <a:off x="4686300" y="3743325"/>
            <a:ext cx="28575" cy="7143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3986213"/>
            <a:ext cx="357188" cy="228600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5329238" y="3914775"/>
            <a:ext cx="2203093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e Branding</a:t>
            </a:r>
            <a:endParaRPr lang="en-US" sz="990" dirty="0"/>
          </a:p>
        </p:txBody>
      </p:sp>
      <p:sp>
        <p:nvSpPr>
          <p:cNvPr id="45" name="Text 34"/>
          <p:cNvSpPr/>
          <p:nvPr/>
        </p:nvSpPr>
        <p:spPr>
          <a:xfrm>
            <a:off x="5329238" y="4131962"/>
            <a:ext cx="220309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Aquisição de clientes e construção da marca</a:t>
            </a:r>
            <a:endParaRPr lang="en-US" sz="810" dirty="0"/>
          </a:p>
        </p:txBody>
      </p:sp>
      <p:sp>
        <p:nvSpPr>
          <p:cNvPr id="46" name="Shape 35"/>
          <p:cNvSpPr/>
          <p:nvPr/>
        </p:nvSpPr>
        <p:spPr>
          <a:xfrm>
            <a:off x="4686300" y="4572000"/>
            <a:ext cx="4171950" cy="714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Shape 36"/>
          <p:cNvSpPr/>
          <p:nvPr/>
        </p:nvSpPr>
        <p:spPr>
          <a:xfrm>
            <a:off x="4686300" y="4572000"/>
            <a:ext cx="28575" cy="7143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8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4814888"/>
            <a:ext cx="357188" cy="228600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5329238" y="4743450"/>
            <a:ext cx="2086561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9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Pesquisa e Desenvolvimento</a:t>
            </a:r>
            <a:endParaRPr lang="en-US" sz="990" dirty="0"/>
          </a:p>
        </p:txBody>
      </p:sp>
      <p:sp>
        <p:nvSpPr>
          <p:cNvPr id="50" name="Text 38"/>
          <p:cNvSpPr/>
          <p:nvPr/>
        </p:nvSpPr>
        <p:spPr>
          <a:xfrm>
            <a:off x="5329238" y="4960637"/>
            <a:ext cx="2086561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contínua em tecnologia agrícola</a:t>
            </a:r>
            <a:endParaRPr lang="en-US" sz="810" dirty="0"/>
          </a:p>
        </p:txBody>
      </p:sp>
      <p:sp>
        <p:nvSpPr>
          <p:cNvPr id="51" name="Shape 39"/>
          <p:cNvSpPr/>
          <p:nvPr/>
        </p:nvSpPr>
        <p:spPr>
          <a:xfrm>
            <a:off x="285750" y="5572125"/>
            <a:ext cx="8572500" cy="84008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2" name="Text 40"/>
          <p:cNvSpPr/>
          <p:nvPr/>
        </p:nvSpPr>
        <p:spPr>
          <a:xfrm>
            <a:off x="952630" y="5743575"/>
            <a:ext cx="8575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15+</a:t>
            </a:r>
            <a:endParaRPr lang="en-US" sz="1800" dirty="0"/>
          </a:p>
        </p:txBody>
      </p:sp>
      <p:sp>
        <p:nvSpPr>
          <p:cNvPr id="53" name="Text 41"/>
          <p:cNvSpPr/>
          <p:nvPr/>
        </p:nvSpPr>
        <p:spPr>
          <a:xfrm>
            <a:off x="952630" y="6086475"/>
            <a:ext cx="857501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Sensores por Kit</a:t>
            </a:r>
            <a:endParaRPr lang="en-US" sz="810" dirty="0"/>
          </a:p>
        </p:txBody>
      </p:sp>
      <p:sp>
        <p:nvSpPr>
          <p:cNvPr id="54" name="Text 42"/>
          <p:cNvSpPr/>
          <p:nvPr/>
        </p:nvSpPr>
        <p:spPr>
          <a:xfrm>
            <a:off x="2729554" y="5743575"/>
            <a:ext cx="11374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99.9%</a:t>
            </a:r>
            <a:endParaRPr lang="en-US" sz="1800" dirty="0"/>
          </a:p>
        </p:txBody>
      </p:sp>
      <p:sp>
        <p:nvSpPr>
          <p:cNvPr id="55" name="Text 43"/>
          <p:cNvSpPr/>
          <p:nvPr/>
        </p:nvSpPr>
        <p:spPr>
          <a:xfrm>
            <a:off x="2729554" y="6086475"/>
            <a:ext cx="113747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Uptime da Plataforma</a:t>
            </a:r>
            <a:endParaRPr lang="en-US" sz="810" dirty="0"/>
          </a:p>
        </p:txBody>
      </p:sp>
      <p:sp>
        <p:nvSpPr>
          <p:cNvPr id="56" name="Text 44"/>
          <p:cNvSpPr/>
          <p:nvPr/>
        </p:nvSpPr>
        <p:spPr>
          <a:xfrm>
            <a:off x="4786452" y="5743575"/>
            <a:ext cx="141622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</a:t>
            </a:r>
            <a:endParaRPr lang="en-US" sz="1800" dirty="0"/>
          </a:p>
        </p:txBody>
      </p:sp>
      <p:sp>
        <p:nvSpPr>
          <p:cNvPr id="57" name="Text 45"/>
          <p:cNvSpPr/>
          <p:nvPr/>
        </p:nvSpPr>
        <p:spPr>
          <a:xfrm>
            <a:off x="4786452" y="6086475"/>
            <a:ext cx="1416221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Automático</a:t>
            </a:r>
            <a:endParaRPr lang="en-US" sz="810" dirty="0"/>
          </a:p>
        </p:txBody>
      </p:sp>
      <p:sp>
        <p:nvSpPr>
          <p:cNvPr id="58" name="Text 46"/>
          <p:cNvSpPr/>
          <p:nvPr/>
        </p:nvSpPr>
        <p:spPr>
          <a:xfrm>
            <a:off x="7122096" y="5743575"/>
            <a:ext cx="11406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Anos</a:t>
            </a:r>
            <a:endParaRPr lang="en-US" sz="1800" dirty="0"/>
          </a:p>
        </p:txBody>
      </p:sp>
      <p:sp>
        <p:nvSpPr>
          <p:cNvPr id="59" name="Text 47"/>
          <p:cNvSpPr/>
          <p:nvPr/>
        </p:nvSpPr>
        <p:spPr>
          <a:xfrm>
            <a:off x="7122096" y="6086475"/>
            <a:ext cx="1140656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1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Garantia do Hardware</a:t>
            </a:r>
            <a:endParaRPr lang="en-US" sz="8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86813" cy="5379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Parceiros Estratégicos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214313" y="866598"/>
            <a:ext cx="2828925" cy="1476524"/>
          </a:xfrm>
          <a:prstGeom prst="rect">
            <a:avLst/>
          </a:prstGeom>
          <a:solidFill>
            <a:srgbClr val="FFFFFF"/>
          </a:solidFill>
          <a:ln w="397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037211"/>
            <a:ext cx="228600" cy="228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7188" y="1322961"/>
            <a:ext cx="2614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Fornecedores de Componentes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357188" y="1551561"/>
            <a:ext cx="2614613" cy="256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Parceria com fornecedores especializados em componentes eletrônicos e sensores IoT.</a:t>
            </a:r>
            <a:endParaRPr lang="en-US" sz="720" dirty="0"/>
          </a:p>
        </p:txBody>
      </p:sp>
      <p:sp>
        <p:nvSpPr>
          <p:cNvPr id="8" name="Shape 4"/>
          <p:cNvSpPr/>
          <p:nvPr/>
        </p:nvSpPr>
        <p:spPr>
          <a:xfrm>
            <a:off x="357188" y="1892452"/>
            <a:ext cx="2543175" cy="280029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414338" y="1968633"/>
            <a:ext cx="25003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30% nos custos</a:t>
            </a:r>
            <a:endParaRPr lang="en-US" sz="720" dirty="0"/>
          </a:p>
        </p:txBody>
      </p:sp>
      <p:sp>
        <p:nvSpPr>
          <p:cNvPr id="10" name="Shape 6"/>
          <p:cNvSpPr/>
          <p:nvPr/>
        </p:nvSpPr>
        <p:spPr>
          <a:xfrm>
            <a:off x="3157538" y="866598"/>
            <a:ext cx="2828925" cy="1476524"/>
          </a:xfrm>
          <a:prstGeom prst="rect">
            <a:avLst/>
          </a:prstGeom>
          <a:solidFill>
            <a:srgbClr val="FFFFFF"/>
          </a:solidFill>
          <a:ln w="397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413" y="1037211"/>
            <a:ext cx="257175" cy="228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300413" y="1322961"/>
            <a:ext cx="2614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Fabricantes de Estruturas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3300413" y="1551561"/>
            <a:ext cx="2614613" cy="256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Colaboração com fabricantes especializados em estruturas para hidroponia.</a:t>
            </a:r>
            <a:endParaRPr lang="en-US" sz="720" dirty="0"/>
          </a:p>
        </p:txBody>
      </p:sp>
      <p:sp>
        <p:nvSpPr>
          <p:cNvPr id="14" name="Shape 9"/>
          <p:cNvSpPr/>
          <p:nvPr/>
        </p:nvSpPr>
        <p:spPr>
          <a:xfrm>
            <a:off x="3300413" y="1892452"/>
            <a:ext cx="2543175" cy="280029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3357563" y="1968633"/>
            <a:ext cx="25003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Escalabilidade garantida</a:t>
            </a:r>
            <a:endParaRPr lang="en-US" sz="720" dirty="0"/>
          </a:p>
        </p:txBody>
      </p:sp>
      <p:sp>
        <p:nvSpPr>
          <p:cNvPr id="16" name="Shape 11"/>
          <p:cNvSpPr/>
          <p:nvPr/>
        </p:nvSpPr>
        <p:spPr>
          <a:xfrm>
            <a:off x="6100763" y="866598"/>
            <a:ext cx="2828925" cy="1476524"/>
          </a:xfrm>
          <a:prstGeom prst="rect">
            <a:avLst/>
          </a:prstGeom>
          <a:solidFill>
            <a:srgbClr val="FFFFFF"/>
          </a:solidFill>
          <a:ln w="397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1037211"/>
            <a:ext cx="228600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43638" y="1322961"/>
            <a:ext cx="2614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Especialistas em Nutrição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6243638" y="1551561"/>
            <a:ext cx="2614613" cy="256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Parcerias com agrônomos e especialistas em nutrição vegetal.</a:t>
            </a:r>
            <a:endParaRPr lang="en-US" sz="720" dirty="0"/>
          </a:p>
        </p:txBody>
      </p:sp>
      <p:sp>
        <p:nvSpPr>
          <p:cNvPr id="20" name="Shape 14"/>
          <p:cNvSpPr/>
          <p:nvPr/>
        </p:nvSpPr>
        <p:spPr>
          <a:xfrm>
            <a:off x="6243638" y="1892452"/>
            <a:ext cx="2543175" cy="280029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6300788" y="1968633"/>
            <a:ext cx="25003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+40% produtividade</a:t>
            </a:r>
            <a:endParaRPr lang="en-US" sz="720" dirty="0"/>
          </a:p>
        </p:txBody>
      </p:sp>
      <p:sp>
        <p:nvSpPr>
          <p:cNvPr id="22" name="Shape 16"/>
          <p:cNvSpPr/>
          <p:nvPr/>
        </p:nvSpPr>
        <p:spPr>
          <a:xfrm>
            <a:off x="214313" y="2457422"/>
            <a:ext cx="2828925" cy="1476552"/>
          </a:xfrm>
          <a:prstGeom prst="rect">
            <a:avLst/>
          </a:prstGeom>
          <a:solidFill>
            <a:srgbClr val="FFFFFF"/>
          </a:solidFill>
          <a:ln w="397">
            <a:solidFill>
              <a:srgbClr val="8B5C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2621728"/>
            <a:ext cx="285750" cy="2286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57188" y="2907478"/>
            <a:ext cx="2614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Influenciadores Digitais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357188" y="3136078"/>
            <a:ext cx="2614613" cy="256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 de influenciadores em sustentabilidade e jardinagem urbana.</a:t>
            </a:r>
            <a:endParaRPr lang="en-US" sz="720" dirty="0"/>
          </a:p>
        </p:txBody>
      </p:sp>
      <p:sp>
        <p:nvSpPr>
          <p:cNvPr id="26" name="Shape 19"/>
          <p:cNvSpPr/>
          <p:nvPr/>
        </p:nvSpPr>
        <p:spPr>
          <a:xfrm>
            <a:off x="357188" y="3470635"/>
            <a:ext cx="2543175" cy="280029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7" name="Text 20"/>
          <p:cNvSpPr/>
          <p:nvPr/>
        </p:nvSpPr>
        <p:spPr>
          <a:xfrm>
            <a:off x="414338" y="3534119"/>
            <a:ext cx="25003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Alcance de 2M+ pessoas</a:t>
            </a:r>
            <a:endParaRPr lang="en-US" sz="720" dirty="0"/>
          </a:p>
        </p:txBody>
      </p:sp>
      <p:sp>
        <p:nvSpPr>
          <p:cNvPr id="28" name="Shape 21"/>
          <p:cNvSpPr/>
          <p:nvPr/>
        </p:nvSpPr>
        <p:spPr>
          <a:xfrm>
            <a:off x="3157538" y="2457422"/>
            <a:ext cx="2828925" cy="1438461"/>
          </a:xfrm>
          <a:prstGeom prst="rect">
            <a:avLst/>
          </a:prstGeom>
          <a:solidFill>
            <a:srgbClr val="FFFFFF"/>
          </a:solidFill>
          <a:ln w="397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2658005"/>
            <a:ext cx="228600" cy="2286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3300413" y="2943755"/>
            <a:ext cx="2614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Instituições de Pesquisa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3300413" y="3172355"/>
            <a:ext cx="2614613" cy="1280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Colaboração com universidades e centros de pesquisa.</a:t>
            </a:r>
            <a:endParaRPr lang="en-US" sz="720" dirty="0"/>
          </a:p>
        </p:txBody>
      </p:sp>
      <p:sp>
        <p:nvSpPr>
          <p:cNvPr id="32" name="Shape 24"/>
          <p:cNvSpPr/>
          <p:nvPr/>
        </p:nvSpPr>
        <p:spPr>
          <a:xfrm>
            <a:off x="3300413" y="3415215"/>
            <a:ext cx="2543175" cy="280029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3" name="Text 25"/>
          <p:cNvSpPr/>
          <p:nvPr/>
        </p:nvSpPr>
        <p:spPr>
          <a:xfrm>
            <a:off x="3357563" y="3491452"/>
            <a:ext cx="250031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2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contínua</a:t>
            </a:r>
            <a:endParaRPr lang="en-US" sz="720" dirty="0"/>
          </a:p>
        </p:txBody>
      </p:sp>
      <p:sp>
        <p:nvSpPr>
          <p:cNvPr id="34" name="Shape 26"/>
          <p:cNvSpPr/>
          <p:nvPr/>
        </p:nvSpPr>
        <p:spPr>
          <a:xfrm>
            <a:off x="214313" y="4010183"/>
            <a:ext cx="8715375" cy="919004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27"/>
          <p:cNvSpPr/>
          <p:nvPr/>
        </p:nvSpPr>
        <p:spPr>
          <a:xfrm>
            <a:off x="357188" y="4153058"/>
            <a:ext cx="85010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Ecossistema Integrado de Parceiros</a:t>
            </a:r>
            <a:endParaRPr lang="en-US" sz="1350" dirty="0"/>
          </a:p>
        </p:txBody>
      </p:sp>
      <p:sp>
        <p:nvSpPr>
          <p:cNvPr id="36" name="Text 28"/>
          <p:cNvSpPr/>
          <p:nvPr/>
        </p:nvSpPr>
        <p:spPr>
          <a:xfrm>
            <a:off x="357188" y="4467383"/>
            <a:ext cx="85010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rede estratégica que garante qualidade, inovação e crescimento sustentável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42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1714500" y="1028700"/>
            <a:ext cx="5715000" cy="1799109"/>
          </a:xfrm>
          <a:prstGeom prst="rect">
            <a:avLst/>
          </a:prstGeom>
          <a:solidFill>
            <a:srgbClr val="FFFFFF"/>
          </a:solidFill>
          <a:ln w="794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2000250" y="1314450"/>
            <a:ext cx="5214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Nossa Visão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000250" y="1771650"/>
            <a:ext cx="5214938" cy="7132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7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Transformar a agricultura urbana através da tecnologia IoT, tornando a produção de alimentos frescos e saudáveis acessível a todos, em qualquer espaço urbano.</a:t>
            </a:r>
            <a:endParaRPr lang="en-US" sz="1170" dirty="0"/>
          </a:p>
        </p:txBody>
      </p:sp>
      <p:sp>
        <p:nvSpPr>
          <p:cNvPr id="7" name="Shape 4"/>
          <p:cNvSpPr/>
          <p:nvPr/>
        </p:nvSpPr>
        <p:spPr>
          <a:xfrm>
            <a:off x="1357313" y="2999259"/>
            <a:ext cx="2028825" cy="1428750"/>
          </a:xfrm>
          <a:prstGeom prst="rect">
            <a:avLst/>
          </a:prstGeom>
          <a:solidFill>
            <a:srgbClr val="FFFFFF"/>
          </a:solidFill>
          <a:ln w="59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28" y="3227859"/>
            <a:ext cx="178594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85913" y="3627909"/>
            <a:ext cx="1643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Investimento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1585913" y="3924084"/>
            <a:ext cx="1643063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R$ 150mil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3557588" y="2999259"/>
            <a:ext cx="2028825" cy="1428750"/>
          </a:xfrm>
          <a:prstGeom prst="rect">
            <a:avLst/>
          </a:prstGeom>
          <a:solidFill>
            <a:srgbClr val="FFFFFF"/>
          </a:solidFill>
          <a:ln w="59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5" y="3227859"/>
            <a:ext cx="285750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786188" y="3627909"/>
            <a:ext cx="1643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 Projetado</a:t>
            </a:r>
            <a:endParaRPr lang="en-US" sz="1125" dirty="0"/>
          </a:p>
        </p:txBody>
      </p:sp>
      <p:sp>
        <p:nvSpPr>
          <p:cNvPr id="14" name="Text 9"/>
          <p:cNvSpPr/>
          <p:nvPr/>
        </p:nvSpPr>
        <p:spPr>
          <a:xfrm>
            <a:off x="3786188" y="3899371"/>
            <a:ext cx="16430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300%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5757863" y="2999259"/>
            <a:ext cx="2028825" cy="1428750"/>
          </a:xfrm>
          <a:prstGeom prst="rect">
            <a:avLst/>
          </a:prstGeom>
          <a:solidFill>
            <a:srgbClr val="FFFFFF"/>
          </a:solidFill>
          <a:ln w="59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259" y="3227859"/>
            <a:ext cx="250031" cy="2857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986463" y="3627909"/>
            <a:ext cx="1643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Prazo</a:t>
            </a:r>
            <a:endParaRPr lang="en-US" sz="1125" dirty="0"/>
          </a:p>
        </p:txBody>
      </p:sp>
      <p:sp>
        <p:nvSpPr>
          <p:cNvPr id="18" name="Text 12"/>
          <p:cNvSpPr/>
          <p:nvPr/>
        </p:nvSpPr>
        <p:spPr>
          <a:xfrm>
            <a:off x="5986463" y="3899371"/>
            <a:ext cx="16430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 meses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285750" y="4613746"/>
            <a:ext cx="5715000" cy="194312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4"/>
          <p:cNvSpPr/>
          <p:nvPr/>
        </p:nvSpPr>
        <p:spPr>
          <a:xfrm>
            <a:off x="571500" y="4899496"/>
            <a:ext cx="5214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Junte-se à Revolução Verde</a:t>
            </a:r>
            <a:endParaRPr lang="en-US" sz="2250" dirty="0"/>
          </a:p>
        </p:txBody>
      </p:sp>
      <p:sp>
        <p:nvSpPr>
          <p:cNvPr id="21" name="Text 15"/>
          <p:cNvSpPr/>
          <p:nvPr/>
        </p:nvSpPr>
        <p:spPr>
          <a:xfrm>
            <a:off x="571500" y="5442421"/>
            <a:ext cx="5214938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7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Vamos construir juntos o futuro da alimentação urbana sustentável</a:t>
            </a:r>
            <a:endParaRPr lang="en-US" sz="117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5996760"/>
            <a:ext cx="171450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28675" y="6006324"/>
            <a:ext cx="2093816" cy="1523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andrericarts@gmail.com</a:t>
            </a:r>
            <a:endParaRPr lang="en-US" sz="99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3954" y="5996787"/>
            <a:ext cx="171450" cy="17145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451129" y="5893901"/>
            <a:ext cx="946268" cy="3772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(11) 99999-9999</a:t>
            </a:r>
            <a:endParaRPr lang="en-US" sz="99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8859" y="5996787"/>
            <a:ext cx="128588" cy="17145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903599" y="6006338"/>
            <a:ext cx="862417" cy="1523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90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andrericartes</a:t>
            </a:r>
            <a:endParaRPr lang="en-US" sz="9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714</Words>
  <Application>Microsoft Office PowerPoint</Application>
  <PresentationFormat>Apresentação na tela (16:9)</PresentationFormat>
  <Paragraphs>153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Agricultura Vertical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Agricultura Vertical</dc:title>
  <dc:subject>Pitch PPT</dc:subject>
  <dc:creator>Andre Ricarts</dc:creator>
  <cp:lastModifiedBy>André Ricartes</cp:lastModifiedBy>
  <cp:revision>1</cp:revision>
  <dcterms:created xsi:type="dcterms:W3CDTF">2025-06-17T11:55:01Z</dcterms:created>
  <dcterms:modified xsi:type="dcterms:W3CDTF">2025-06-17T12:03:43Z</dcterms:modified>
</cp:coreProperties>
</file>